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3716000" cy="13716000"/>
  <p:notesSz cx="6858000" cy="9144000"/>
  <p:embeddedFontLst>
    <p:embeddedFont>
      <p:font typeface="Pretendard Black" panose="020B0600000101010101" charset="-127"/>
      <p:bold r:id="rId24"/>
    </p:embeddedFont>
    <p:embeddedFont>
      <p:font typeface="Pretendard Bold" panose="020B0600000101010101" charset="-127"/>
      <p:bold r:id="rId25"/>
    </p:embeddedFont>
    <p:embeddedFont>
      <p:font typeface="Pretendard Regular" panose="020B0600000101010101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206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397000"/>
            <a:ext cx="13690600" cy="798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7700" y="10109200"/>
            <a:ext cx="12712700" cy="246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LLM-RAG: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림버스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컴퍼니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인게임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정보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Q&amp;A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챗봇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4838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en-US" sz="3028" b="0" i="0" u="none" strike="noStrike" dirty="0" err="1">
                <a:solidFill>
                  <a:srgbClr val="9E9E9E"/>
                </a:solidFill>
                <a:latin typeface="Pretendard Regular"/>
              </a:rPr>
              <a:t>langsmith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합성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데이트셋을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활용하여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15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질문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데이터셋을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응답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거부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1, 6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</a:t>
            </a:r>
            <a:r>
              <a:rPr lang="ko-KR" altLang="en-US" sz="3028" b="0" i="0" u="none" strike="noStrike">
                <a:solidFill>
                  <a:srgbClr val="9E9E9E"/>
                </a:solidFill>
                <a:ea typeface="Pretendard Regular"/>
              </a:rPr>
              <a:t>확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9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부정확으로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출력됨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실제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사용자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만족도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조사와는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편차가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존재함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QA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조정하여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일치시켰을때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와는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달리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  retrieval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검색기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객체가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판단한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부분은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높지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않음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499"/>
            <a:ext cx="13449300" cy="179704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chain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객체를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이식후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성능평가를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실시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4114800"/>
            <a:ext cx="13146923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문제발생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500"/>
            <a:ext cx="124206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추가후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부정확도가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늘어나는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발생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356152"/>
            <a:ext cx="13028917" cy="75564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2545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원인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파악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500"/>
            <a:ext cx="12433300" cy="1612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너무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강한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걸어두어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,</a:t>
            </a:r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조금이라도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다른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생성하였을때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예외처리용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"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자료가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없습니다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"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응답하였던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원인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143500"/>
            <a:ext cx="12738100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Q&amp;A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템플릿의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완화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시킨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재시도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4000500"/>
            <a:ext cx="10883900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정확히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맞춘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데이터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: 8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부정확한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7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정확도가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이전보다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개선됨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4000500"/>
            <a:ext cx="12242800" cy="756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개선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추론이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필요한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가능해짐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051300"/>
            <a:ext cx="126238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" y="1778000"/>
            <a:ext cx="13681788" cy="1104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63373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현재</a:t>
            </a:r>
            <a:r>
              <a:rPr lang="en-US" sz="8418" b="0" i="0" u="none" strike="noStrike" dirty="0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진행상황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003800"/>
            <a:ext cx="11036300" cy="142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14800" y="6489700"/>
            <a:ext cx="5651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본문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3000" y="6553200"/>
            <a:ext cx="9144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7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300" y="3594100"/>
            <a:ext cx="5245100" cy="596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주제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컨펌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및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 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봇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세팅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300" y="4305300"/>
            <a:ext cx="4292600" cy="58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C9991C"/>
                </a:solidFill>
                <a:latin typeface="Pretendard Regular"/>
              </a:rPr>
              <a:t>- skeleton code </a:t>
            </a:r>
            <a:r>
              <a:rPr lang="ko-KR" sz="3300" b="0" i="0" u="none" strike="noStrike">
                <a:solidFill>
                  <a:srgbClr val="C9991C"/>
                </a:solidFill>
                <a:ea typeface="Pretendard Regular"/>
              </a:rPr>
              <a:t>작성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41900" y="4216400"/>
            <a:ext cx="952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8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7600" y="6629400"/>
            <a:ext cx="5981700" cy="2438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 dirty="0" err="1">
                <a:solidFill>
                  <a:srgbClr val="C9991C"/>
                </a:solidFill>
                <a:ea typeface="Pretendard Regular"/>
              </a:rPr>
              <a:t>웹스크랩핑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제작</a:t>
            </a:r>
          </a:p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-RAG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구현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-OPEN AI API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토큰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(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개인용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)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37500" y="6553200"/>
            <a:ext cx="952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9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3200" y="4089400"/>
            <a:ext cx="3175000" cy="1219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만족도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조사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시행</a:t>
            </a:r>
          </a:p>
          <a:p>
            <a:pPr lvl="0" algn="l">
              <a:lnSpc>
                <a:spcPct val="116199"/>
              </a:lnSpc>
            </a:pPr>
            <a:endParaRPr lang="ko-KR" sz="3436" b="0" i="0" u="none" strike="noStrike">
              <a:solidFill>
                <a:srgbClr val="C9991C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258300" y="7302500"/>
            <a:ext cx="29083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성능평가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실시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07600" y="4089400"/>
            <a:ext cx="11811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10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58300" y="6616700"/>
            <a:ext cx="36703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합성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데이트셋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생성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1800" y="9017000"/>
            <a:ext cx="11988800" cy="1244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-9/2 json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형식으로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 err="1">
                <a:solidFill>
                  <a:srgbClr val="AE3A1E"/>
                </a:solidFill>
                <a:ea typeface="Pretendard Regular"/>
              </a:rPr>
              <a:t>크롤링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성공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,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서버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운영자로부터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사용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요청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거절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-&gt;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따라서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PDF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문서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및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공식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유튜브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채널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URL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파싱만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74930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기대효과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4850" y="3962400"/>
            <a:ext cx="12306300" cy="4648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lang="en-US" sz="4453" b="0" i="0" u="none" strike="noStrike" dirty="0">
              <a:solidFill>
                <a:srgbClr val="797B6F"/>
              </a:solidFill>
              <a:latin typeface="Pretendard Regular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73BAD6-E914-4F74-B29E-854F35799768}"/>
              </a:ext>
            </a:extLst>
          </p:cNvPr>
          <p:cNvSpPr/>
          <p:nvPr/>
        </p:nvSpPr>
        <p:spPr>
          <a:xfrm>
            <a:off x="533400" y="2968986"/>
            <a:ext cx="12954000" cy="7778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solidFill>
                  <a:schemeClr val="bg1">
                    <a:lumMod val="65000"/>
                  </a:schemeClr>
                </a:solidFill>
              </a:rPr>
              <a:t>langchain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기반의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RAG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모듈을 구현하고 </a:t>
            </a:r>
            <a:r>
              <a:rPr lang="en-US" altLang="ko-KR" sz="2800" dirty="0" err="1">
                <a:solidFill>
                  <a:schemeClr val="bg1">
                    <a:lumMod val="65000"/>
                  </a:schemeClr>
                </a:solidFill>
              </a:rPr>
              <a:t>discordbot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에 이식하여 최종 사용자인 서버 이용자들에게 </a:t>
            </a:r>
            <a:r>
              <a:rPr lang="ko-KR" altLang="en-US" sz="2800" dirty="0" err="1">
                <a:solidFill>
                  <a:schemeClr val="bg1">
                    <a:lumMod val="65000"/>
                  </a:schemeClr>
                </a:solidFill>
              </a:rPr>
              <a:t>림버스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 컴퍼니 </a:t>
            </a:r>
            <a:r>
              <a:rPr lang="ko-KR" altLang="en-US" sz="2800" dirty="0" err="1">
                <a:solidFill>
                  <a:schemeClr val="bg1">
                    <a:lumMod val="65000"/>
                  </a:schemeClr>
                </a:solidFill>
              </a:rPr>
              <a:t>인게임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 정보를 제공하여 주는 서비스를 기획 및 구현하였고 이후 서버 이용자 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13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명을 대상으로 만족도 조사를 진행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교차검증을 위해 </a:t>
            </a:r>
            <a:r>
              <a:rPr lang="en-US" altLang="ko-KR" sz="2800" dirty="0" err="1">
                <a:solidFill>
                  <a:schemeClr val="bg1">
                    <a:lumMod val="65000"/>
                  </a:schemeClr>
                </a:solidFill>
              </a:rPr>
              <a:t>langchain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 smith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기반의 합성 데이터셋을 생성하고 성능평가를 실시하였다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초반의 설계에서 디렉토리 구조만 유지한 채 사용되는 라이브러리가 하나로 통합되거나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최종적으로 구현에 성공한 </a:t>
            </a:r>
            <a:r>
              <a:rPr lang="en-US" altLang="ko-KR" sz="2800" dirty="0" err="1">
                <a:solidFill>
                  <a:schemeClr val="bg1">
                    <a:lumMod val="65000"/>
                  </a:schemeClr>
                </a:solidFill>
              </a:rPr>
              <a:t>webbaseloader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기반의 </a:t>
            </a:r>
            <a:r>
              <a:rPr lang="ko-KR" altLang="en-US" sz="2800" dirty="0" err="1">
                <a:solidFill>
                  <a:schemeClr val="bg1">
                    <a:lumMod val="65000"/>
                  </a:schemeClr>
                </a:solidFill>
              </a:rPr>
              <a:t>크롤링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 모듈을 활용하여 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json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방식으로 추출에 성공하였으나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자료 저작권자의 완곡한 거부로 자료의 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차 가공 및 사용이 불가하였던 경험 등의 어려움이 존재하였으며 만족도 조사와 성능평가를 분석한결과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환각 현상을 해결하기 위해 </a:t>
            </a:r>
            <a:r>
              <a:rPr lang="en-US" altLang="ko-KR" sz="2800" dirty="0" err="1">
                <a:solidFill>
                  <a:schemeClr val="bg1">
                    <a:lumMod val="65000"/>
                  </a:schemeClr>
                </a:solidFill>
              </a:rPr>
              <a:t>qa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체인의 템플릿에 강한 제약을 부여하는 것은 오히려 정확도를 감소시키는 역효과과 발생하는 문제점이 있었지만 </a:t>
            </a:r>
            <a:r>
              <a:rPr lang="en-US" altLang="ko-KR" sz="2800" dirty="0" err="1">
                <a:solidFill>
                  <a:schemeClr val="bg1">
                    <a:lumMod val="65000"/>
                  </a:schemeClr>
                </a:solidFill>
              </a:rPr>
              <a:t>qa</a:t>
            </a:r>
            <a:r>
              <a:rPr lang="en-US" altLang="ko-KR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</a:rPr>
              <a:t>템플릿의 약간의 수정과 참고하는 문서의 개편만으로 성능을 보완하는 것이 가능 하다는 것을 확인하였다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3048000"/>
            <a:ext cx="13030200" cy="331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장점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-&gt; 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챗봇을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활용한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Q&amp;A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즉시성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보장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다수의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사용자들이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</a:t>
            </a:r>
            <a:r>
              <a:rPr lang="en-US" altLang="ko-KR" sz="4657" b="0" i="0" u="none" strike="noStrike" dirty="0">
                <a:solidFill>
                  <a:srgbClr val="797B6F"/>
                </a:solidFill>
                <a:ea typeface="Pretendard Regular"/>
              </a:rPr>
              <a:t> </a:t>
            </a:r>
            <a:r>
              <a:rPr lang="ko-KR" altLang="en-US" sz="4657" b="0" i="0" u="none" strike="noStrike" dirty="0">
                <a:solidFill>
                  <a:srgbClr val="797B6F"/>
                </a:solidFill>
                <a:ea typeface="Pretendard Regular"/>
              </a:rPr>
              <a:t>및 참고하는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문서를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기반으로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템플릿화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QA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체인을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통해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정확성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개선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, </a:t>
            </a:r>
          </a:p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이용자들과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관리자간의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마찰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감소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7086600"/>
            <a:ext cx="13030200" cy="3213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단점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-&gt;  RAG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용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참고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문서의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개편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 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지속적인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필요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방식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과정에서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크롤링을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활용하는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경우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원작자의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자료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허락에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따라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제약이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발생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320"/>
            <a:ext cx="13701991" cy="1160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58674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699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dirty="0"/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림버스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컴퍼니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턴제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전투전략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시뮬레이터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이자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내에서는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요소인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: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유튜브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채널의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PV,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트위터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등을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여러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경로로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반해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문서화가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상대적으로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덜되어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설명이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불친절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취미로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운영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중인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디스</a:t>
            </a:r>
            <a:r>
              <a:rPr lang="ko-KR" altLang="en-US" sz="3028" b="0" i="0" u="none" strike="noStrike" dirty="0" err="1">
                <a:solidFill>
                  <a:srgbClr val="9E9E9E"/>
                </a:solidFill>
                <a:ea typeface="Pretendard Regular"/>
              </a:rPr>
              <a:t>코드</a:t>
            </a:r>
            <a:r>
              <a:rPr lang="ko-KR" altLang="en-US" sz="3028" b="0" i="0" u="none" strike="noStrike" dirty="0">
                <a:solidFill>
                  <a:srgbClr val="9E9E9E"/>
                </a:solidFill>
                <a:ea typeface="Pretendard Regular"/>
              </a:rPr>
              <a:t> 서버에서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지속적으로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공지를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요청함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단점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질문을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상시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불가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외우기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비교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어려움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어디까지나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답변자의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주관적인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평가라는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한계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115189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11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월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진행사항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(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후속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조치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2" y="3149600"/>
            <a:ext cx="10283228" cy="78917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5600" y="1651000"/>
            <a:ext cx="8597900" cy="1257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RAG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용</a:t>
            </a: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 PDF 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문서</a:t>
            </a: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 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개편</a:t>
            </a:r>
            <a:r>
              <a:rPr lang="en" sz="7073" b="0" i="0" u="none" strike="noStrike" dirty="0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향후과제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4029" y="3149600"/>
            <a:ext cx="13055600" cy="684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QA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체인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재구성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-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제약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완화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길이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조정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4811" b="0" i="0" u="none" strike="noStrike" dirty="0">
              <a:solidFill>
                <a:srgbClr val="797B6F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참고하는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PDF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문서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-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곧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다가오는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시즌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7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인격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에고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정리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4811" b="0" i="0" u="none" strike="noStrike" dirty="0">
              <a:solidFill>
                <a:srgbClr val="797B6F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4811" b="0" i="0" u="none" strike="noStrike" dirty="0" err="1">
                <a:solidFill>
                  <a:srgbClr val="797B6F"/>
                </a:solidFill>
                <a:ea typeface="Pretendard Regular"/>
              </a:rPr>
              <a:t>디코봇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호스팅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- ORACLE, AWS ,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클라우드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스토리지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(GCP)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사용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고려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, (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호스팅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기간은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 err="1">
                <a:solidFill>
                  <a:srgbClr val="787878"/>
                </a:solidFill>
                <a:ea typeface="Pretendard Regular"/>
              </a:rPr>
              <a:t>인게임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 err="1">
                <a:solidFill>
                  <a:srgbClr val="787878"/>
                </a:solidFill>
                <a:ea typeface="Pretendard Regular"/>
              </a:rPr>
              <a:t>업뎃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기간에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따라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1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개월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간격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격월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)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으로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갱신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28" y="2362200"/>
            <a:ext cx="13701991" cy="1160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900" y="4826000"/>
            <a:ext cx="12674600" cy="3695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0409" b="0" i="0" u="none" strike="noStrike" dirty="0">
                <a:solidFill>
                  <a:srgbClr val="C9991C"/>
                </a:solidFill>
                <a:latin typeface="Pretendard Black"/>
              </a:rPr>
              <a:t>Thanks you for listen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03500" y="8661400"/>
            <a:ext cx="8902700" cy="1257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-</a:t>
            </a:r>
            <a:r>
              <a:rPr lang="ko-KR" sz="7073" b="0" i="0" u="none" strike="noStrike">
                <a:solidFill>
                  <a:srgbClr val="C9991C"/>
                </a:solidFill>
                <a:ea typeface="Pretendard Bold"/>
              </a:rPr>
              <a:t>들어주셔서</a:t>
            </a: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 </a:t>
            </a:r>
            <a:r>
              <a:rPr lang="ko-KR" sz="7073" b="0" i="0" u="none" strike="noStrike">
                <a:solidFill>
                  <a:srgbClr val="C9991C"/>
                </a:solidFill>
                <a:ea typeface="Pretendard Bold"/>
              </a:rPr>
              <a:t>감사합니다</a:t>
            </a: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1742440"/>
            <a:ext cx="13504028" cy="11988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11595100" cy="159004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 dirty="0">
                <a:solidFill>
                  <a:srgbClr val="797B6F"/>
                </a:solidFill>
                <a:ea typeface="Pretendard Black"/>
              </a:rPr>
              <a:t>주제선</a:t>
            </a:r>
            <a:r>
              <a:rPr lang="ko-KR" altLang="en-US" sz="8418" b="0" i="0" u="none" strike="noStrike" dirty="0">
                <a:solidFill>
                  <a:srgbClr val="797B6F"/>
                </a:solidFill>
                <a:ea typeface="Pretendard Black"/>
              </a:rPr>
              <a:t>정 배경</a:t>
            </a:r>
            <a:r>
              <a:rPr lang="en-US" altLang="ko-KR" sz="8418" b="0" i="0" u="none" strike="noStrike" dirty="0">
                <a:solidFill>
                  <a:srgbClr val="797B6F"/>
                </a:solidFill>
                <a:ea typeface="Pretendard Black"/>
              </a:rPr>
              <a:t>- </a:t>
            </a:r>
            <a:r>
              <a:rPr lang="ko-KR" altLang="en-US" sz="8418" b="0" i="0" u="none" strike="noStrike" dirty="0">
                <a:solidFill>
                  <a:srgbClr val="797B6F"/>
                </a:solidFill>
                <a:ea typeface="Pretendard Black"/>
              </a:rPr>
              <a:t>문제점</a:t>
            </a:r>
            <a:endParaRPr lang="en" sz="8418" b="0" i="0" u="none" strike="noStrike" dirty="0">
              <a:solidFill>
                <a:srgbClr val="797B6F"/>
              </a:solidFill>
              <a:ea typeface="Pretendard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699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dirty="0" err="1"/>
              <a:t>묹묹</a:t>
            </a:r>
            <a:endParaRPr dirty="0"/>
          </a:p>
        </p:txBody>
      </p:sp>
      <p:pic>
        <p:nvPicPr>
          <p:cNvPr id="1026" name="Picture 2" descr="림버스 구보상 스킬셋 특이사항">
            <a:extLst>
              <a:ext uri="{FF2B5EF4-FFF2-40B4-BE49-F238E27FC236}">
                <a16:creationId xmlns:a16="http://schemas.microsoft.com/office/drawing/2014/main" id="{405B56F8-F27B-4458-ACC8-AA762531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" y="2743200"/>
            <a:ext cx="11595100" cy="105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3E318A44-AED1-410F-B767-1469F86B5718}"/>
              </a:ext>
            </a:extLst>
          </p:cNvPr>
          <p:cNvSpPr txBox="1"/>
          <p:nvPr/>
        </p:nvSpPr>
        <p:spPr>
          <a:xfrm>
            <a:off x="355600" y="1631061"/>
            <a:ext cx="9093200" cy="135128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6000" i="1" dirty="0">
                <a:solidFill>
                  <a:srgbClr val="797B6F"/>
                </a:solidFill>
                <a:ea typeface="Pretendard Black"/>
              </a:rPr>
              <a:t>Ex)</a:t>
            </a:r>
            <a:r>
              <a:rPr lang="ko-KR" altLang="en-US" sz="6000" i="1" u="none" strike="noStrike" dirty="0">
                <a:solidFill>
                  <a:srgbClr val="797B6F"/>
                </a:solidFill>
                <a:ea typeface="Pretendard Black"/>
              </a:rPr>
              <a:t>길고 난해한 설명 </a:t>
            </a:r>
            <a:endParaRPr lang="en" sz="6000" i="1" u="none" strike="noStrike" dirty="0">
              <a:solidFill>
                <a:srgbClr val="797B6F"/>
              </a:solidFill>
              <a:ea typeface="Pretendard Black"/>
            </a:endParaRPr>
          </a:p>
        </p:txBody>
      </p:sp>
    </p:spTree>
    <p:extLst>
      <p:ext uri="{BB962C8B-B14F-4D97-AF65-F5344CB8AC3E}">
        <p14:creationId xmlns:p14="http://schemas.microsoft.com/office/powerpoint/2010/main" val="77968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9" y="1981200"/>
            <a:ext cx="13672009" cy="1158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58674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340100"/>
            <a:ext cx="12420600" cy="1130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제공해주는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도메인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기반의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LLM-RAG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챗</a:t>
            </a:r>
            <a:r>
              <a:rPr lang="en-US" altLang="ko-KR" sz="3028" b="0" i="0" u="none" strike="noStrike" dirty="0">
                <a:solidFill>
                  <a:srgbClr val="9E9E9E"/>
                </a:solidFill>
                <a:ea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봇을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16199"/>
              </a:lnSpc>
            </a:pPr>
            <a:br>
              <a:rPr dirty="0"/>
            </a:b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입문자들이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플레이하면서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수집하게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티어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지니고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획득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방법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설명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EX) 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B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-&gt; QA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템플릿에서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내용들중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등급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레벨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수치등을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고려하여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우선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순위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EX) A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서포트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패시브는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무엇인가요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-&gt;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기반으로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하지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앟는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X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12268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868958"/>
            <a:ext cx="13685520" cy="7995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12268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819400"/>
            <a:ext cx="1311613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0" i="0" u="none" strike="noStrike" dirty="0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0" i="0" u="none" strike="noStrike" dirty="0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981200"/>
            <a:ext cx="9678286" cy="502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8" y="7759700"/>
            <a:ext cx="9737495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51100"/>
            <a:ext cx="12126191" cy="4800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FDA0F9-7B6B-4243-AD8C-D41635F713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1" b="48757"/>
          <a:stretch/>
        </p:blipFill>
        <p:spPr>
          <a:xfrm>
            <a:off x="699654" y="7696200"/>
            <a:ext cx="12316692" cy="50586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61854"/>
            <a:ext cx="13563599" cy="101031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787</Words>
  <Application>Microsoft Office PowerPoint</Application>
  <PresentationFormat>사용자 지정</PresentationFormat>
  <Paragraphs>83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Calibri</vt:lpstr>
      <vt:lpstr>Arial</vt:lpstr>
      <vt:lpstr>Pretendard Bold</vt:lpstr>
      <vt:lpstr>맑은 고딕</vt:lpstr>
      <vt:lpstr>Pretendard Black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19</cp:revision>
  <dcterms:created xsi:type="dcterms:W3CDTF">2006-08-16T00:00:00Z</dcterms:created>
  <dcterms:modified xsi:type="dcterms:W3CDTF">2025-11-18T03:31:00Z</dcterms:modified>
</cp:coreProperties>
</file>